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76"/>
    <p:restoredTop sz="94643"/>
  </p:normalViewPr>
  <p:slideViewPr>
    <p:cSldViewPr snapToGrid="0" snapToObjects="1">
      <p:cViewPr varScale="1">
        <p:scale>
          <a:sx n="77" d="100"/>
          <a:sy n="77" d="100"/>
        </p:scale>
        <p:origin x="26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270000" y="1638300"/>
            <a:ext cx="10464800" cy="3302000"/>
          </a:xfrm>
          <a:prstGeom prst="rect">
            <a:avLst/>
          </a:prstGeom>
        </p:spPr>
        <p:txBody>
          <a:bodyPr anchor="b"/>
          <a:lstStyle/>
          <a:p>
            <a:r>
              <a:t>Title Text</a:t>
            </a:r>
          </a:p>
        </p:txBody>
      </p:sp>
      <p:sp>
        <p:nvSpPr>
          <p:cNvPr id="12" name="Body Level One…"/>
          <p:cNvSpPr txBox="1">
            <a:spLocks noGrp="1"/>
          </p:cNvSpPr>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sz="2400" i="1"/>
            </a:lvl1pPr>
          </a:lstStyle>
          <a:p>
            <a:r>
              <a:t>–Johnny Appleseed</a:t>
            </a:r>
          </a:p>
        </p:txBody>
      </p:sp>
      <p:sp>
        <p:nvSpPr>
          <p:cNvPr id="94" name="“Type a quote here.”"/>
          <p:cNvSpPr txBox="1">
            <a:spLocks noGrp="1"/>
          </p:cNvSpPr>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625600" y="673100"/>
            <a:ext cx="9753600" cy="5905500"/>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1270000" y="6718300"/>
            <a:ext cx="10464800" cy="1422400"/>
          </a:xfrm>
          <a:prstGeom prst="rect">
            <a:avLst/>
          </a:prstGeom>
        </p:spPr>
        <p:txBody>
          <a:bodyPr anchor="b"/>
          <a:lstStyle/>
          <a:p>
            <a:r>
              <a:t>Title Text</a:t>
            </a:r>
          </a:p>
        </p:txBody>
      </p:sp>
      <p:sp>
        <p:nvSpPr>
          <p:cNvPr id="22" name="Body Level One…"/>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270000" y="3225800"/>
            <a:ext cx="10464800" cy="33020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sz="half" idx="13"/>
          </p:nvPr>
        </p:nvSpPr>
        <p:spPr>
          <a:xfrm>
            <a:off x="6718300" y="635000"/>
            <a:ext cx="5334000" cy="8216900"/>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952500" y="635000"/>
            <a:ext cx="5334000" cy="3987800"/>
          </a:xfrm>
          <a:prstGeom prst="rect">
            <a:avLst/>
          </a:prstGeom>
        </p:spPr>
        <p:txBody>
          <a:bodyPr anchor="b"/>
          <a:lstStyle>
            <a:lvl1pPr>
              <a:defRPr sz="6000"/>
            </a:lvl1pPr>
          </a:lstStyle>
          <a:p>
            <a:r>
              <a:t>Title Text</a:t>
            </a:r>
          </a:p>
        </p:txBody>
      </p:sp>
      <p:sp>
        <p:nvSpPr>
          <p:cNvPr id="40" name="Body Level One…"/>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13"/>
          </p:nvPr>
        </p:nvSpPr>
        <p:spPr>
          <a:xfrm>
            <a:off x="6718300" y="2590800"/>
            <a:ext cx="5334000" cy="62865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952500" y="1270000"/>
            <a:ext cx="11099800"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endParaRPr/>
          </a:p>
        </p:txBody>
      </p:sp>
      <p:sp>
        <p:nvSpPr>
          <p:cNvPr id="84" name="Image"/>
          <p:cNvSpPr>
            <a:spLocks noGrp="1"/>
          </p:cNvSpPr>
          <p:nvPr>
            <p:ph type="pic" sz="quarter" idx="14"/>
          </p:nvPr>
        </p:nvSpPr>
        <p:spPr>
          <a:xfrm>
            <a:off x="6718300" y="889000"/>
            <a:ext cx="5334000" cy="3771900"/>
          </a:xfrm>
          <a:prstGeom prst="rect">
            <a:avLst/>
          </a:prstGeom>
        </p:spPr>
        <p:txBody>
          <a:bodyPr lIns="91439" tIns="45719" rIns="91439" bIns="45719" anchor="t">
            <a:noAutofit/>
          </a:bodyPr>
          <a:lstStyle/>
          <a:p>
            <a:endParaRPr/>
          </a:p>
        </p:txBody>
      </p:sp>
      <p:sp>
        <p:nvSpPr>
          <p:cNvPr id="85" name="Image"/>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b="0">
                <a:latin typeface="Helvetica Neue Light"/>
                <a:ea typeface="Helvetica Neue Light"/>
                <a:cs typeface="Helvetica Neue Light"/>
                <a:sym typeface="Helvetica Neue Light"/>
              </a:defRPr>
            </a:lvl1pPr>
          </a:lstStyle>
          <a:p>
            <a:fld id="{86CB4B4D-7CA3-9044-876B-883B54F8677D}" type="slidenum">
              <a:t>‹#›</a:t>
            </a:fld>
            <a:endParaRPr/>
          </a:p>
        </p:txBody>
      </p:sp>
      <p:pic>
        <p:nvPicPr>
          <p:cNvPr id="6" name="Picture 5">
            <a:extLst>
              <a:ext uri="{FF2B5EF4-FFF2-40B4-BE49-F238E27FC236}">
                <a16:creationId xmlns:a16="http://schemas.microsoft.com/office/drawing/2014/main" id="{18D2CFD5-8AF7-7343-A866-9D9626EEC833}"/>
              </a:ext>
            </a:extLst>
          </p:cNvPr>
          <p:cNvPicPr>
            <a:picLocks noChangeAspect="1"/>
          </p:cNvPicPr>
          <p:nvPr userDrawn="1"/>
        </p:nvPicPr>
        <p:blipFill>
          <a:blip r:embed="rId14">
            <a:alphaModFix amt="20000"/>
            <a:extLst>
              <a:ext uri="{28A0092B-C50C-407E-A947-70E740481C1C}">
                <a14:useLocalDpi xmlns:a14="http://schemas.microsoft.com/office/drawing/2010/main" val="0"/>
              </a:ext>
            </a:extLst>
          </a:blip>
          <a:stretch>
            <a:fillRect/>
          </a:stretch>
        </p:blipFill>
        <p:spPr>
          <a:xfrm>
            <a:off x="9660709" y="0"/>
            <a:ext cx="3344091" cy="97536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1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2.xml"/><Relationship Id="rId5" Type="http://schemas.openxmlformats.org/officeDocument/2006/relationships/image" Target="../media/image25.jpe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jpeg"/><Relationship Id="rId2" Type="http://schemas.openxmlformats.org/officeDocument/2006/relationships/image" Target="../media/image26.png"/><Relationship Id="rId1" Type="http://schemas.openxmlformats.org/officeDocument/2006/relationships/slideLayout" Target="../slideLayouts/slideLayout1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Hakkak Investment Group"/>
          <p:cNvSpPr txBox="1">
            <a:spLocks noGrp="1"/>
          </p:cNvSpPr>
          <p:nvPr>
            <p:ph type="ctrTitle"/>
          </p:nvPr>
        </p:nvSpPr>
        <p:spPr>
          <a:xfrm>
            <a:off x="1270000" y="757766"/>
            <a:ext cx="10464801" cy="3302001"/>
          </a:xfrm>
          <a:prstGeom prst="rect">
            <a:avLst/>
          </a:prstGeom>
        </p:spPr>
        <p:txBody>
          <a:bodyPr/>
          <a:lstStyle/>
          <a:p>
            <a:r>
              <a:t>Hakkak Investment Group</a:t>
            </a:r>
          </a:p>
        </p:txBody>
      </p:sp>
      <p:sp>
        <p:nvSpPr>
          <p:cNvPr id="120" name="Corporate Profile"/>
          <p:cNvSpPr txBox="1">
            <a:spLocks noGrp="1"/>
          </p:cNvSpPr>
          <p:nvPr>
            <p:ph type="subTitle" sz="quarter" idx="1"/>
          </p:nvPr>
        </p:nvSpPr>
        <p:spPr>
          <a:xfrm>
            <a:off x="1269999" y="4311649"/>
            <a:ext cx="10464801" cy="1130301"/>
          </a:xfrm>
          <a:prstGeom prst="rect">
            <a:avLst/>
          </a:prstGeom>
        </p:spPr>
        <p:txBody>
          <a:bodyPr/>
          <a:lstStyle/>
          <a:p>
            <a:r>
              <a:t>Corporate Profile</a:t>
            </a:r>
          </a:p>
        </p:txBody>
      </p:sp>
      <p:pic>
        <p:nvPicPr>
          <p:cNvPr id="121" name="Hakkak Inv Grp.png" descr="Hakkak Inv Grp.png"/>
          <p:cNvPicPr>
            <a:picLocks noChangeAspect="1"/>
          </p:cNvPicPr>
          <p:nvPr/>
        </p:nvPicPr>
        <p:blipFill>
          <a:blip r:embed="rId2">
            <a:extLst/>
          </a:blip>
          <a:stretch>
            <a:fillRect/>
          </a:stretch>
        </p:blipFill>
        <p:spPr>
          <a:xfrm>
            <a:off x="3473450" y="5693833"/>
            <a:ext cx="6057900" cy="2552701"/>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Transportation (Air &amp; Land)"/>
          <p:cNvSpPr txBox="1">
            <a:spLocks noGrp="1"/>
          </p:cNvSpPr>
          <p:nvPr>
            <p:ph type="title"/>
          </p:nvPr>
        </p:nvSpPr>
        <p:spPr>
          <a:prstGeom prst="rect">
            <a:avLst/>
          </a:prstGeom>
        </p:spPr>
        <p:txBody>
          <a:bodyPr>
            <a:noAutofit/>
          </a:bodyPr>
          <a:lstStyle>
            <a:lvl1pPr defTabSz="514095">
              <a:defRPr sz="7040"/>
            </a:lvl1pPr>
          </a:lstStyle>
          <a:p>
            <a:r>
              <a:rPr sz="6600" dirty="0"/>
              <a:t>Transportation (Air &amp; Land)</a:t>
            </a:r>
          </a:p>
        </p:txBody>
      </p:sp>
      <p:sp>
        <p:nvSpPr>
          <p:cNvPr id="152" name="Our investment in the airlines business goes back to the mid of the first decade of the 21st century, operated two charter jets between “Najaf, Iraq” to “Jeddah, KSA”, the operations were suspended in 2010 for security reasons in the country.…"/>
          <p:cNvSpPr txBox="1">
            <a:spLocks noGrp="1"/>
          </p:cNvSpPr>
          <p:nvPr>
            <p:ph type="body" idx="1"/>
          </p:nvPr>
        </p:nvSpPr>
        <p:spPr>
          <a:prstGeom prst="rect">
            <a:avLst/>
          </a:prstGeom>
        </p:spPr>
        <p:txBody>
          <a:bodyPr/>
          <a:lstStyle/>
          <a:p>
            <a:pPr marL="426719" indent="-426719" defTabSz="560831">
              <a:spcBef>
                <a:spcPts val="4000"/>
              </a:spcBef>
              <a:defRPr sz="3072"/>
            </a:pPr>
            <a:r>
              <a:t>Our investment in the airlines business goes back to the mid of the first decade of the 21st century, operated two charter jets between “Najaf, Iraq” to “Jeddah, KSA”, the operations were suspended in 2010 for security reasons in the country.</a:t>
            </a:r>
          </a:p>
          <a:p>
            <a:pPr marL="426719" indent="-426719" defTabSz="560831">
              <a:spcBef>
                <a:spcPts val="4000"/>
              </a:spcBef>
              <a:defRPr sz="3072"/>
            </a:pPr>
            <a:r>
              <a:t>Currently finalized the registration of H.K. Airlines in Italy, and we are in the process of acquiring an Italian AOC to start our cargo operations between Europe, Middle East, Far East and the U.S.</a:t>
            </a:r>
          </a:p>
          <a:p>
            <a:pPr marL="426719" indent="-426719" defTabSz="560831">
              <a:spcBef>
                <a:spcPts val="4000"/>
              </a:spcBef>
              <a:defRPr sz="3072"/>
            </a:pPr>
            <a:r>
              <a:t>In the land transportation business, we own Al-Khat Al-Akhdar for Transportation that operates in Iraq to deliver products across the country</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Transportation (Air &amp; Land)"/>
          <p:cNvSpPr txBox="1">
            <a:spLocks noGrp="1"/>
          </p:cNvSpPr>
          <p:nvPr>
            <p:ph type="title"/>
          </p:nvPr>
        </p:nvSpPr>
        <p:spPr>
          <a:prstGeom prst="rect">
            <a:avLst/>
          </a:prstGeom>
        </p:spPr>
        <p:txBody>
          <a:bodyPr>
            <a:normAutofit fontScale="90000"/>
          </a:bodyPr>
          <a:lstStyle>
            <a:lvl1pPr defTabSz="514095">
              <a:defRPr sz="7040"/>
            </a:lvl1pPr>
          </a:lstStyle>
          <a:p>
            <a:r>
              <a:t>Transportation (Air &amp; Land)</a:t>
            </a:r>
          </a:p>
        </p:txBody>
      </p:sp>
      <p:pic>
        <p:nvPicPr>
          <p:cNvPr id="155" name="KHAT.png" descr="KHAT.png"/>
          <p:cNvPicPr>
            <a:picLocks noChangeAspect="1"/>
          </p:cNvPicPr>
          <p:nvPr/>
        </p:nvPicPr>
        <p:blipFill>
          <a:blip r:embed="rId2">
            <a:extLst/>
          </a:blip>
          <a:stretch>
            <a:fillRect/>
          </a:stretch>
        </p:blipFill>
        <p:spPr>
          <a:xfrm>
            <a:off x="804201" y="4900976"/>
            <a:ext cx="10274228" cy="2224878"/>
          </a:xfrm>
          <a:prstGeom prst="rect">
            <a:avLst/>
          </a:prstGeom>
          <a:ln w="12700">
            <a:miter lim="400000"/>
          </a:ln>
        </p:spPr>
      </p:pic>
      <p:pic>
        <p:nvPicPr>
          <p:cNvPr id="156" name="HK Airlines.png" descr="HK Airlines.png"/>
          <p:cNvPicPr>
            <a:picLocks noChangeAspect="1"/>
          </p:cNvPicPr>
          <p:nvPr/>
        </p:nvPicPr>
        <p:blipFill>
          <a:blip r:embed="rId3">
            <a:extLst/>
          </a:blip>
          <a:stretch>
            <a:fillRect/>
          </a:stretch>
        </p:blipFill>
        <p:spPr>
          <a:xfrm>
            <a:off x="800959" y="2261823"/>
            <a:ext cx="7070245" cy="2300367"/>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Real Estate"/>
          <p:cNvSpPr txBox="1">
            <a:spLocks noGrp="1"/>
          </p:cNvSpPr>
          <p:nvPr>
            <p:ph type="title"/>
          </p:nvPr>
        </p:nvSpPr>
        <p:spPr>
          <a:prstGeom prst="rect">
            <a:avLst/>
          </a:prstGeom>
        </p:spPr>
        <p:txBody>
          <a:bodyPr/>
          <a:lstStyle/>
          <a:p>
            <a:r>
              <a:t>Real Estate</a:t>
            </a:r>
          </a:p>
        </p:txBody>
      </p:sp>
      <p:sp>
        <p:nvSpPr>
          <p:cNvPr id="159" name="The Group invests in the following Real Estate Companies:”…"/>
          <p:cNvSpPr txBox="1">
            <a:spLocks noGrp="1"/>
          </p:cNvSpPr>
          <p:nvPr>
            <p:ph type="body" idx="1"/>
          </p:nvPr>
        </p:nvSpPr>
        <p:spPr>
          <a:prstGeom prst="rect">
            <a:avLst/>
          </a:prstGeom>
        </p:spPr>
        <p:txBody>
          <a:bodyPr/>
          <a:lstStyle/>
          <a:p>
            <a:pPr marL="426719" indent="-426719" defTabSz="560831">
              <a:spcBef>
                <a:spcPts val="4000"/>
              </a:spcBef>
              <a:defRPr sz="3072"/>
            </a:pPr>
            <a:r>
              <a:t>The Group invests in the following Real Estate Companies:”</a:t>
            </a:r>
          </a:p>
          <a:p>
            <a:pPr marL="853439" lvl="1" indent="-426719" defTabSz="560831">
              <a:spcBef>
                <a:spcPts val="4000"/>
              </a:spcBef>
              <a:defRPr sz="3072"/>
            </a:pPr>
            <a:r>
              <a:t>Sweed Housing, a real estate and contracting company in Jordan</a:t>
            </a:r>
          </a:p>
          <a:p>
            <a:pPr marL="853439" lvl="1" indent="-426719" defTabSz="560831">
              <a:spcBef>
                <a:spcPts val="4000"/>
              </a:spcBef>
              <a:defRPr sz="3072"/>
            </a:pPr>
            <a:r>
              <a:t>Jazeerat Al-Abraj for Development &amp; Real Estate Investment, a development companies that operates in Iraq, currently developing and constructing one of the major Residential complexes in Najaf, Iraq. Sultan Residential Complex, is a gated community built over 500,000 square meters land with 1,100 housing units, in addition to a central mall and supermarket, GYM, schools and recreation areas.</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Jazeerat.png" descr="Jazeerat.png"/>
          <p:cNvPicPr>
            <a:picLocks noChangeAspect="1"/>
          </p:cNvPicPr>
          <p:nvPr/>
        </p:nvPicPr>
        <p:blipFill>
          <a:blip r:embed="rId2">
            <a:extLst/>
          </a:blip>
          <a:stretch>
            <a:fillRect/>
          </a:stretch>
        </p:blipFill>
        <p:spPr>
          <a:xfrm>
            <a:off x="1794867" y="2310936"/>
            <a:ext cx="8077201" cy="1574801"/>
          </a:xfrm>
          <a:prstGeom prst="rect">
            <a:avLst/>
          </a:prstGeom>
          <a:ln w="12700">
            <a:miter lim="400000"/>
          </a:ln>
        </p:spPr>
      </p:pic>
      <p:pic>
        <p:nvPicPr>
          <p:cNvPr id="162" name="Sweed.png" descr="Sweed.png"/>
          <p:cNvPicPr>
            <a:picLocks noChangeAspect="1"/>
          </p:cNvPicPr>
          <p:nvPr/>
        </p:nvPicPr>
        <p:blipFill>
          <a:blip r:embed="rId3">
            <a:extLst/>
          </a:blip>
          <a:stretch>
            <a:fillRect/>
          </a:stretch>
        </p:blipFill>
        <p:spPr>
          <a:xfrm>
            <a:off x="1793279" y="4089400"/>
            <a:ext cx="5778501" cy="1574801"/>
          </a:xfrm>
          <a:prstGeom prst="rect">
            <a:avLst/>
          </a:prstGeom>
          <a:ln w="12700">
            <a:miter lim="400000"/>
          </a:ln>
        </p:spPr>
      </p:pic>
      <p:sp>
        <p:nvSpPr>
          <p:cNvPr id="163" name="Real Estate"/>
          <p:cNvSpPr txBox="1">
            <a:spLocks noGrp="1"/>
          </p:cNvSpPr>
          <p:nvPr>
            <p:ph type="title" idx="4294967295"/>
          </p:nvPr>
        </p:nvSpPr>
        <p:spPr>
          <a:prstGeom prst="rect">
            <a:avLst/>
          </a:prstGeom>
        </p:spPr>
        <p:txBody>
          <a:bodyPr/>
          <a:lstStyle/>
          <a:p>
            <a:r>
              <a:t>Real Estate</a:t>
            </a:r>
          </a:p>
        </p:txBody>
      </p:sp>
      <p:pic>
        <p:nvPicPr>
          <p:cNvPr id="164" name="12888698_928125043952664_6518672609421653208_o.jpg" descr="12888698_928125043952664_6518672609421653208_o.jpg"/>
          <p:cNvPicPr>
            <a:picLocks noChangeAspect="1"/>
          </p:cNvPicPr>
          <p:nvPr/>
        </p:nvPicPr>
        <p:blipFill>
          <a:blip r:embed="rId4">
            <a:extLst/>
          </a:blip>
          <a:stretch>
            <a:fillRect/>
          </a:stretch>
        </p:blipFill>
        <p:spPr>
          <a:xfrm>
            <a:off x="435183" y="5867863"/>
            <a:ext cx="4027280" cy="2265345"/>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Retail"/>
          <p:cNvSpPr txBox="1">
            <a:spLocks noGrp="1"/>
          </p:cNvSpPr>
          <p:nvPr>
            <p:ph type="title"/>
          </p:nvPr>
        </p:nvSpPr>
        <p:spPr>
          <a:prstGeom prst="rect">
            <a:avLst/>
          </a:prstGeom>
        </p:spPr>
        <p:txBody>
          <a:bodyPr/>
          <a:lstStyle/>
          <a:p>
            <a:r>
              <a:t>Retail</a:t>
            </a:r>
          </a:p>
        </p:txBody>
      </p:sp>
      <p:sp>
        <p:nvSpPr>
          <p:cNvPr id="167" name="We represent and operate…"/>
          <p:cNvSpPr txBox="1">
            <a:spLocks noGrp="1"/>
          </p:cNvSpPr>
          <p:nvPr>
            <p:ph type="body" idx="1"/>
          </p:nvPr>
        </p:nvSpPr>
        <p:spPr>
          <a:prstGeom prst="rect">
            <a:avLst/>
          </a:prstGeom>
        </p:spPr>
        <p:txBody>
          <a:bodyPr/>
          <a:lstStyle/>
          <a:p>
            <a:r>
              <a:t>We represent and operate </a:t>
            </a:r>
          </a:p>
          <a:p>
            <a:pPr lvl="1"/>
            <a:r>
              <a:t>Zepter Shop in Baghdad, Zepter is a leading premium Swiss made brand for home appliances and cook ware</a:t>
            </a:r>
          </a:p>
          <a:p>
            <a:pPr lvl="1"/>
            <a:r>
              <a:t>Lindt Shop (Le Monde du Chocolat) in Baghdad (another one ETO September 2018)</a:t>
            </a:r>
          </a:p>
          <a:p>
            <a:pPr lvl="1"/>
            <a:r>
              <a:t>Waffir Supermarket (a supermarket chain with 3 branches currently, and a plan to open 6 other branches in the year 2018)</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Le Monde du Chocolat"/>
          <p:cNvSpPr txBox="1">
            <a:spLocks noGrp="1"/>
          </p:cNvSpPr>
          <p:nvPr>
            <p:ph type="title" idx="4294967295"/>
          </p:nvPr>
        </p:nvSpPr>
        <p:spPr>
          <a:xfrm>
            <a:off x="952500" y="254000"/>
            <a:ext cx="11099800" cy="1510639"/>
          </a:xfrm>
          <a:prstGeom prst="rect">
            <a:avLst/>
          </a:prstGeom>
        </p:spPr>
        <p:txBody>
          <a:bodyPr/>
          <a:lstStyle/>
          <a:p>
            <a:r>
              <a:t>Le Monde du Chocolat</a:t>
            </a:r>
          </a:p>
        </p:txBody>
      </p:sp>
      <p:pic>
        <p:nvPicPr>
          <p:cNvPr id="170" name="IMG_8972.JPG" descr="IMG_8972.JPG"/>
          <p:cNvPicPr>
            <a:picLocks noChangeAspect="1"/>
          </p:cNvPicPr>
          <p:nvPr/>
        </p:nvPicPr>
        <p:blipFill>
          <a:blip r:embed="rId2">
            <a:extLst/>
          </a:blip>
          <a:stretch>
            <a:fillRect/>
          </a:stretch>
        </p:blipFill>
        <p:spPr>
          <a:xfrm>
            <a:off x="321733" y="1711137"/>
            <a:ext cx="3137758" cy="2353319"/>
          </a:xfrm>
          <a:prstGeom prst="rect">
            <a:avLst/>
          </a:prstGeom>
          <a:ln w="12700">
            <a:miter lim="400000"/>
          </a:ln>
        </p:spPr>
      </p:pic>
      <p:pic>
        <p:nvPicPr>
          <p:cNvPr id="171" name="IMG_8983.JPG" descr="IMG_8983.JPG"/>
          <p:cNvPicPr>
            <a:picLocks noChangeAspect="1"/>
          </p:cNvPicPr>
          <p:nvPr/>
        </p:nvPicPr>
        <p:blipFill>
          <a:blip r:embed="rId3">
            <a:extLst/>
          </a:blip>
          <a:stretch>
            <a:fillRect/>
          </a:stretch>
        </p:blipFill>
        <p:spPr>
          <a:xfrm>
            <a:off x="3544682" y="1711137"/>
            <a:ext cx="4183678" cy="2353319"/>
          </a:xfrm>
          <a:prstGeom prst="rect">
            <a:avLst/>
          </a:prstGeom>
          <a:ln w="12700">
            <a:miter lim="400000"/>
          </a:ln>
        </p:spPr>
      </p:pic>
      <p:pic>
        <p:nvPicPr>
          <p:cNvPr id="172" name="IMG_8986.JPG" descr="IMG_8986.JPG"/>
          <p:cNvPicPr>
            <a:picLocks noChangeAspect="1"/>
          </p:cNvPicPr>
          <p:nvPr/>
        </p:nvPicPr>
        <p:blipFill>
          <a:blip r:embed="rId4">
            <a:extLst/>
          </a:blip>
          <a:stretch>
            <a:fillRect/>
          </a:stretch>
        </p:blipFill>
        <p:spPr>
          <a:xfrm>
            <a:off x="9028376" y="4112854"/>
            <a:ext cx="3137758" cy="5578236"/>
          </a:xfrm>
          <a:prstGeom prst="rect">
            <a:avLst/>
          </a:prstGeom>
          <a:ln w="12700">
            <a:miter lim="400000"/>
          </a:ln>
        </p:spPr>
      </p:pic>
      <p:pic>
        <p:nvPicPr>
          <p:cNvPr id="173" name="IMG_8987.JPG" descr="IMG_8987.JPG"/>
          <p:cNvPicPr>
            <a:picLocks noChangeAspect="1"/>
          </p:cNvPicPr>
          <p:nvPr/>
        </p:nvPicPr>
        <p:blipFill>
          <a:blip r:embed="rId5">
            <a:extLst/>
          </a:blip>
          <a:stretch>
            <a:fillRect/>
          </a:stretch>
        </p:blipFill>
        <p:spPr>
          <a:xfrm>
            <a:off x="315184" y="4112854"/>
            <a:ext cx="3137759" cy="5578236"/>
          </a:xfrm>
          <a:prstGeom prst="rect">
            <a:avLst/>
          </a:prstGeom>
          <a:ln w="12700">
            <a:miter lim="400000"/>
          </a:ln>
        </p:spPr>
      </p:pic>
      <p:pic>
        <p:nvPicPr>
          <p:cNvPr id="174" name="IMG_8984.JPG" descr="IMG_8984.JPG"/>
          <p:cNvPicPr>
            <a:picLocks noChangeAspect="1"/>
          </p:cNvPicPr>
          <p:nvPr/>
        </p:nvPicPr>
        <p:blipFill>
          <a:blip r:embed="rId6">
            <a:extLst/>
          </a:blip>
          <a:stretch>
            <a:fillRect/>
          </a:stretch>
        </p:blipFill>
        <p:spPr>
          <a:xfrm>
            <a:off x="4667860" y="4105886"/>
            <a:ext cx="3145598" cy="5592173"/>
          </a:xfrm>
          <a:prstGeom prst="rect">
            <a:avLst/>
          </a:prstGeom>
          <a:ln w="12700">
            <a:miter lim="400000"/>
          </a:ln>
        </p:spPr>
      </p:pic>
      <p:pic>
        <p:nvPicPr>
          <p:cNvPr id="175" name="IMG_8973.JPG" descr="IMG_8973.JPG"/>
          <p:cNvPicPr>
            <a:picLocks noChangeAspect="1"/>
          </p:cNvPicPr>
          <p:nvPr/>
        </p:nvPicPr>
        <p:blipFill>
          <a:blip r:embed="rId7">
            <a:extLst/>
          </a:blip>
          <a:srcRect t="36992" b="22492"/>
          <a:stretch>
            <a:fillRect/>
          </a:stretch>
        </p:blipFill>
        <p:spPr>
          <a:xfrm>
            <a:off x="7813551" y="1711061"/>
            <a:ext cx="4356406" cy="2353323"/>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Zepter"/>
          <p:cNvSpPr txBox="1">
            <a:spLocks noGrp="1"/>
          </p:cNvSpPr>
          <p:nvPr>
            <p:ph type="title" idx="4294967295"/>
          </p:nvPr>
        </p:nvSpPr>
        <p:spPr>
          <a:xfrm>
            <a:off x="952500" y="254000"/>
            <a:ext cx="11099800" cy="1510639"/>
          </a:xfrm>
          <a:prstGeom prst="rect">
            <a:avLst/>
          </a:prstGeom>
        </p:spPr>
        <p:txBody>
          <a:bodyPr/>
          <a:lstStyle/>
          <a:p>
            <a:r>
              <a:t>Zepter</a:t>
            </a:r>
          </a:p>
        </p:txBody>
      </p:sp>
      <p:pic>
        <p:nvPicPr>
          <p:cNvPr id="178" name="IMG_8978.JPG" descr="IMG_8978.JPG"/>
          <p:cNvPicPr>
            <a:picLocks noChangeAspect="1"/>
          </p:cNvPicPr>
          <p:nvPr/>
        </p:nvPicPr>
        <p:blipFill>
          <a:blip r:embed="rId2">
            <a:extLst/>
          </a:blip>
          <a:srcRect b="44864"/>
          <a:stretch>
            <a:fillRect/>
          </a:stretch>
        </p:blipFill>
        <p:spPr>
          <a:xfrm>
            <a:off x="2813411" y="1718015"/>
            <a:ext cx="7377978" cy="2288174"/>
          </a:xfrm>
          <a:prstGeom prst="rect">
            <a:avLst/>
          </a:prstGeom>
          <a:ln w="12700">
            <a:miter lim="400000"/>
          </a:ln>
        </p:spPr>
      </p:pic>
      <p:pic>
        <p:nvPicPr>
          <p:cNvPr id="179" name="IMG_8977.JPG" descr="IMG_8977.JPG"/>
          <p:cNvPicPr>
            <a:picLocks noChangeAspect="1"/>
          </p:cNvPicPr>
          <p:nvPr/>
        </p:nvPicPr>
        <p:blipFill>
          <a:blip r:embed="rId3">
            <a:extLst/>
          </a:blip>
          <a:stretch>
            <a:fillRect/>
          </a:stretch>
        </p:blipFill>
        <p:spPr>
          <a:xfrm>
            <a:off x="425285" y="4112177"/>
            <a:ext cx="3217499" cy="4289998"/>
          </a:xfrm>
          <a:prstGeom prst="rect">
            <a:avLst/>
          </a:prstGeom>
          <a:ln w="12700">
            <a:miter lim="400000"/>
          </a:ln>
        </p:spPr>
      </p:pic>
      <p:pic>
        <p:nvPicPr>
          <p:cNvPr id="180" name="IMG_8980.JPG" descr="IMG_8980.JPG"/>
          <p:cNvPicPr>
            <a:picLocks noChangeAspect="1"/>
          </p:cNvPicPr>
          <p:nvPr/>
        </p:nvPicPr>
        <p:blipFill>
          <a:blip r:embed="rId4">
            <a:extLst/>
          </a:blip>
          <a:stretch>
            <a:fillRect/>
          </a:stretch>
        </p:blipFill>
        <p:spPr>
          <a:xfrm>
            <a:off x="3708400" y="4124007"/>
            <a:ext cx="5719996" cy="4289998"/>
          </a:xfrm>
          <a:prstGeom prst="rect">
            <a:avLst/>
          </a:prstGeom>
          <a:ln w="12700">
            <a:miter lim="400000"/>
          </a:ln>
        </p:spPr>
      </p:pic>
      <p:pic>
        <p:nvPicPr>
          <p:cNvPr id="181" name="IMG_8976.JPG" descr="IMG_8976.JPG"/>
          <p:cNvPicPr>
            <a:picLocks noChangeAspect="1"/>
          </p:cNvPicPr>
          <p:nvPr/>
        </p:nvPicPr>
        <p:blipFill>
          <a:blip r:embed="rId5">
            <a:extLst/>
          </a:blip>
          <a:stretch>
            <a:fillRect/>
          </a:stretch>
        </p:blipFill>
        <p:spPr>
          <a:xfrm>
            <a:off x="9494012" y="4118628"/>
            <a:ext cx="3217498" cy="4289998"/>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 name="WAF.png" descr="WAF.png"/>
          <p:cNvPicPr>
            <a:picLocks noChangeAspect="1"/>
          </p:cNvPicPr>
          <p:nvPr/>
        </p:nvPicPr>
        <p:blipFill>
          <a:blip r:embed="rId2">
            <a:extLst/>
          </a:blip>
          <a:stretch>
            <a:fillRect/>
          </a:stretch>
        </p:blipFill>
        <p:spPr>
          <a:xfrm>
            <a:off x="709480" y="2348805"/>
            <a:ext cx="3797301" cy="1384301"/>
          </a:xfrm>
          <a:prstGeom prst="rect">
            <a:avLst/>
          </a:prstGeom>
          <a:ln w="12700">
            <a:miter lim="400000"/>
          </a:ln>
        </p:spPr>
      </p:pic>
      <p:pic>
        <p:nvPicPr>
          <p:cNvPr id="184" name="WAF A.png" descr="WAF A.png"/>
          <p:cNvPicPr>
            <a:picLocks noChangeAspect="1"/>
          </p:cNvPicPr>
          <p:nvPr/>
        </p:nvPicPr>
        <p:blipFill>
          <a:blip r:embed="rId3">
            <a:extLst/>
          </a:blip>
          <a:stretch>
            <a:fillRect/>
          </a:stretch>
        </p:blipFill>
        <p:spPr>
          <a:xfrm>
            <a:off x="8472856" y="2247638"/>
            <a:ext cx="4075472" cy="1586635"/>
          </a:xfrm>
          <a:prstGeom prst="rect">
            <a:avLst/>
          </a:prstGeom>
          <a:ln w="12700">
            <a:miter lim="400000"/>
          </a:ln>
        </p:spPr>
      </p:pic>
      <p:sp>
        <p:nvSpPr>
          <p:cNvPr id="185" name="Waffir Supermarket"/>
          <p:cNvSpPr txBox="1">
            <a:spLocks noGrp="1"/>
          </p:cNvSpPr>
          <p:nvPr>
            <p:ph type="title" idx="4294967295"/>
          </p:nvPr>
        </p:nvSpPr>
        <p:spPr>
          <a:xfrm>
            <a:off x="952500" y="254000"/>
            <a:ext cx="11099800" cy="1510639"/>
          </a:xfrm>
          <a:prstGeom prst="rect">
            <a:avLst/>
          </a:prstGeom>
        </p:spPr>
        <p:txBody>
          <a:bodyPr/>
          <a:lstStyle/>
          <a:p>
            <a:r>
              <a:t>Waffir Supermarket</a:t>
            </a:r>
          </a:p>
        </p:txBody>
      </p:sp>
      <p:pic>
        <p:nvPicPr>
          <p:cNvPr id="186" name="WAF L.png" descr="WAF L.png"/>
          <p:cNvPicPr>
            <a:picLocks noChangeAspect="1"/>
          </p:cNvPicPr>
          <p:nvPr/>
        </p:nvPicPr>
        <p:blipFill>
          <a:blip r:embed="rId4">
            <a:extLst/>
          </a:blip>
          <a:stretch>
            <a:fillRect/>
          </a:stretch>
        </p:blipFill>
        <p:spPr>
          <a:xfrm>
            <a:off x="5143618" y="2228155"/>
            <a:ext cx="2540001" cy="1625601"/>
          </a:xfrm>
          <a:prstGeom prst="rect">
            <a:avLst/>
          </a:prstGeom>
          <a:ln w="12700">
            <a:miter lim="400000"/>
          </a:ln>
        </p:spPr>
      </p:pic>
      <p:pic>
        <p:nvPicPr>
          <p:cNvPr id="187" name="28514448_195193841079094_5731634677436430192_o.jpg" descr="28514448_195193841079094_5731634677436430192_o.jpg"/>
          <p:cNvPicPr>
            <a:picLocks noChangeAspect="1"/>
          </p:cNvPicPr>
          <p:nvPr/>
        </p:nvPicPr>
        <p:blipFill>
          <a:blip r:embed="rId5">
            <a:extLst/>
          </a:blip>
          <a:stretch>
            <a:fillRect/>
          </a:stretch>
        </p:blipFill>
        <p:spPr>
          <a:xfrm>
            <a:off x="415905" y="4317272"/>
            <a:ext cx="3905684" cy="4450921"/>
          </a:xfrm>
          <a:prstGeom prst="rect">
            <a:avLst/>
          </a:prstGeom>
          <a:ln w="12700">
            <a:miter lim="400000"/>
          </a:ln>
        </p:spPr>
      </p:pic>
      <p:pic>
        <p:nvPicPr>
          <p:cNvPr id="188" name="24799189_170715320193613_7856589626524180234_o.jpg" descr="24799189_170715320193613_7856589626524180234_o.jpg"/>
          <p:cNvPicPr>
            <a:picLocks noChangeAspect="1"/>
          </p:cNvPicPr>
          <p:nvPr/>
        </p:nvPicPr>
        <p:blipFill>
          <a:blip r:embed="rId6">
            <a:extLst/>
          </a:blip>
          <a:srcRect l="31781"/>
          <a:stretch>
            <a:fillRect/>
          </a:stretch>
        </p:blipFill>
        <p:spPr>
          <a:xfrm>
            <a:off x="4395346" y="4317255"/>
            <a:ext cx="4555657" cy="4450922"/>
          </a:xfrm>
          <a:prstGeom prst="rect">
            <a:avLst/>
          </a:prstGeom>
          <a:ln w="12700">
            <a:miter lim="400000"/>
          </a:ln>
        </p:spPr>
      </p:pic>
      <p:pic>
        <p:nvPicPr>
          <p:cNvPr id="189" name="25587809_174807046451107_6380913261834154333_o.jpg" descr="25587809_174807046451107_6380913261834154333_o.jpg"/>
          <p:cNvPicPr>
            <a:picLocks noChangeAspect="1"/>
          </p:cNvPicPr>
          <p:nvPr/>
        </p:nvPicPr>
        <p:blipFill>
          <a:blip r:embed="rId7">
            <a:extLst/>
          </a:blip>
          <a:srcRect l="23705" r="35179"/>
          <a:stretch>
            <a:fillRect/>
          </a:stretch>
        </p:blipFill>
        <p:spPr>
          <a:xfrm>
            <a:off x="9074929" y="4317272"/>
            <a:ext cx="3761783" cy="4450921"/>
          </a:xfrm>
          <a:prstGeom prst="rect">
            <a:avLst/>
          </a:prstGeom>
          <a:ln w="12700">
            <a:miter lim="400000"/>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Thank You"/>
          <p:cNvSpPr txBox="1">
            <a:spLocks noGrp="1"/>
          </p:cNvSpPr>
          <p:nvPr>
            <p:ph type="body" idx="14"/>
          </p:nvPr>
        </p:nvSpPr>
        <p:spPr>
          <a:xfrm>
            <a:off x="1270000" y="3994343"/>
            <a:ext cx="10464800" cy="1155314"/>
          </a:xfrm>
          <a:prstGeom prst="rect">
            <a:avLst/>
          </a:prstGeom>
        </p:spPr>
        <p:txBody>
          <a:bodyPr/>
          <a:lstStyle>
            <a:lvl1pPr>
              <a:defRPr sz="7000"/>
            </a:lvl1pPr>
          </a:lstStyle>
          <a:p>
            <a:r>
              <a:t>Thank You</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Background"/>
          <p:cNvSpPr txBox="1">
            <a:spLocks noGrp="1"/>
          </p:cNvSpPr>
          <p:nvPr>
            <p:ph type="title"/>
          </p:nvPr>
        </p:nvSpPr>
        <p:spPr>
          <a:prstGeom prst="rect">
            <a:avLst/>
          </a:prstGeom>
        </p:spPr>
        <p:txBody>
          <a:bodyPr/>
          <a:lstStyle/>
          <a:p>
            <a:r>
              <a:t>Background</a:t>
            </a:r>
          </a:p>
        </p:txBody>
      </p:sp>
      <p:sp>
        <p:nvSpPr>
          <p:cNvPr id="124" name="Al-Hakkak family has been in the trading and investment business since the beginnings of the 20th century, as they were engaged in different trading activities throughout the generations.…"/>
          <p:cNvSpPr txBox="1">
            <a:spLocks noGrp="1"/>
          </p:cNvSpPr>
          <p:nvPr>
            <p:ph type="body" idx="1"/>
          </p:nvPr>
        </p:nvSpPr>
        <p:spPr>
          <a:prstGeom prst="rect">
            <a:avLst/>
          </a:prstGeom>
        </p:spPr>
        <p:txBody>
          <a:bodyPr/>
          <a:lstStyle/>
          <a:p>
            <a:pPr marL="395604" indent="-395604" defTabSz="519937">
              <a:spcBef>
                <a:spcPts val="3700"/>
              </a:spcBef>
              <a:defRPr sz="2848"/>
            </a:pPr>
            <a:r>
              <a:t>Al-Hakkak family has been in the trading and investment business since the beginnings of the 20th century, as they were engaged in different trading activities throughout the generations.</a:t>
            </a:r>
          </a:p>
          <a:p>
            <a:pPr marL="395604" indent="-395604" defTabSz="519937">
              <a:spcBef>
                <a:spcPts val="3700"/>
              </a:spcBef>
              <a:defRPr sz="2848"/>
            </a:pPr>
            <a:r>
              <a:t>The Sons of Hajj Karim Saleh Al-Hakkak, took the legacy of the family to a modern professional business approach, and organized the scattered activities under the Hakkak Investment Group during the 1980’s and been growing since then</a:t>
            </a:r>
          </a:p>
          <a:p>
            <a:pPr marL="395604" indent="-395604" defTabSz="519937">
              <a:spcBef>
                <a:spcPts val="3700"/>
              </a:spcBef>
              <a:defRPr sz="2848"/>
            </a:pPr>
            <a:r>
              <a:t>The group is always on the search for new business opportunities that will improve the community, they have investments in different countries in the Middle East, mainly Iraq their homeland, Syria, Jordan, Oman, &amp; Dubai, in addition to European investments in Slovakia, Croatia, and recently Italy</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Hakkak Investment Group operates in multiple industries across different economic sectors as follows:…"/>
          <p:cNvSpPr txBox="1">
            <a:spLocks noGrp="1"/>
          </p:cNvSpPr>
          <p:nvPr>
            <p:ph type="body" idx="1"/>
          </p:nvPr>
        </p:nvSpPr>
        <p:spPr>
          <a:xfrm>
            <a:off x="952500" y="1210799"/>
            <a:ext cx="11099800" cy="7666501"/>
          </a:xfrm>
          <a:prstGeom prst="rect">
            <a:avLst/>
          </a:prstGeom>
        </p:spPr>
        <p:txBody>
          <a:bodyPr/>
          <a:lstStyle/>
          <a:p>
            <a:r>
              <a:t>Hakkak Investment Group operates in multiple industries across different economic sectors as follows:</a:t>
            </a:r>
          </a:p>
          <a:p>
            <a:pPr lvl="1"/>
            <a:r>
              <a:t>General Tarde &amp; FMCG Distribution</a:t>
            </a:r>
          </a:p>
          <a:p>
            <a:pPr lvl="1"/>
            <a:r>
              <a:t>Pharmaceutical Distribution</a:t>
            </a:r>
          </a:p>
          <a:p>
            <a:pPr lvl="1"/>
            <a:r>
              <a:t>Manufacturing</a:t>
            </a:r>
          </a:p>
          <a:p>
            <a:pPr lvl="1"/>
            <a:r>
              <a:t>Transportation (Land &amp; Air)</a:t>
            </a:r>
          </a:p>
          <a:p>
            <a:pPr lvl="1"/>
            <a:r>
              <a:t>Real Estate</a:t>
            </a:r>
          </a:p>
          <a:p>
            <a:pPr lvl="1"/>
            <a:r>
              <a:t>Retail</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General Trade &amp; FMCG Distribution"/>
          <p:cNvSpPr txBox="1">
            <a:spLocks noGrp="1"/>
          </p:cNvSpPr>
          <p:nvPr>
            <p:ph type="title"/>
          </p:nvPr>
        </p:nvSpPr>
        <p:spPr>
          <a:xfrm>
            <a:off x="952499" y="501120"/>
            <a:ext cx="11099801" cy="1359960"/>
          </a:xfrm>
          <a:prstGeom prst="rect">
            <a:avLst/>
          </a:prstGeom>
        </p:spPr>
        <p:txBody>
          <a:bodyPr/>
          <a:lstStyle>
            <a:lvl1pPr>
              <a:defRPr sz="5200"/>
            </a:lvl1pPr>
          </a:lstStyle>
          <a:p>
            <a:r>
              <a:t>General Trade &amp; FMCG Distribution</a:t>
            </a:r>
          </a:p>
        </p:txBody>
      </p:sp>
      <p:sp>
        <p:nvSpPr>
          <p:cNvPr id="129" name="We have three distribution companies in Iraq, with headquarters for general trade activities based in Jordan:…"/>
          <p:cNvSpPr txBox="1">
            <a:spLocks noGrp="1"/>
          </p:cNvSpPr>
          <p:nvPr>
            <p:ph type="body" idx="1"/>
          </p:nvPr>
        </p:nvSpPr>
        <p:spPr>
          <a:xfrm>
            <a:off x="952500" y="2019696"/>
            <a:ext cx="11099800" cy="6857604"/>
          </a:xfrm>
          <a:prstGeom prst="rect">
            <a:avLst/>
          </a:prstGeom>
        </p:spPr>
        <p:txBody>
          <a:bodyPr/>
          <a:lstStyle/>
          <a:p>
            <a:pPr marL="297815" indent="-297815" defTabSz="391414">
              <a:spcBef>
                <a:spcPts val="2800"/>
              </a:spcBef>
              <a:defRPr sz="2144"/>
            </a:pPr>
            <a:r>
              <a:t>We have three distribution companies in Iraq, with headquarters for general trade activities based in Jordan:</a:t>
            </a:r>
          </a:p>
          <a:p>
            <a:pPr marL="595630" lvl="1" indent="-297815" defTabSz="391414">
              <a:spcBef>
                <a:spcPts val="2800"/>
              </a:spcBef>
              <a:defRPr sz="2144"/>
            </a:pPr>
            <a:r>
              <a:t>Al-Qimma Al-Masseyeh General Trading Company - Iraq</a:t>
            </a:r>
          </a:p>
          <a:p>
            <a:pPr marL="595630" lvl="1" indent="-297815" defTabSz="391414">
              <a:spcBef>
                <a:spcPts val="2800"/>
              </a:spcBef>
              <a:defRPr sz="2144"/>
            </a:pPr>
            <a:r>
              <a:t>Gulf Key Trading Company - Iraq</a:t>
            </a:r>
          </a:p>
          <a:p>
            <a:pPr marL="595630" lvl="1" indent="-297815" defTabSz="391414">
              <a:spcBef>
                <a:spcPts val="2800"/>
              </a:spcBef>
              <a:defRPr sz="2144"/>
            </a:pPr>
            <a:r>
              <a:t>Kul Shai Trading Company - Iraq</a:t>
            </a:r>
          </a:p>
          <a:p>
            <a:pPr marL="595630" lvl="1" indent="-297815" defTabSz="391414">
              <a:spcBef>
                <a:spcPts val="2800"/>
              </a:spcBef>
              <a:defRPr sz="2144"/>
            </a:pPr>
            <a:r>
              <a:t>Al-Qimma Al-Masseyeh International Trading Company - Jordan</a:t>
            </a:r>
          </a:p>
          <a:p>
            <a:pPr marL="297815" indent="-297815" defTabSz="391414">
              <a:spcBef>
                <a:spcPts val="2800"/>
              </a:spcBef>
              <a:defRPr sz="2144"/>
            </a:pPr>
            <a:r>
              <a:t>These companies represent more than 45 International, regional and local brands that are distributed to all market channels covering traditional and modern trade</a:t>
            </a:r>
          </a:p>
          <a:p>
            <a:pPr marL="297815" indent="-297815" defTabSz="391414">
              <a:spcBef>
                <a:spcPts val="2800"/>
              </a:spcBef>
              <a:defRPr sz="2144"/>
            </a:pPr>
            <a:r>
              <a:t>We cover the total Iraqi geographic area from North to South, with 9 major Direct Distribution Centers, and a number of preferred Wholesalers in selected strategic areas</a:t>
            </a:r>
          </a:p>
          <a:p>
            <a:pPr marL="297815" indent="-297815" defTabSz="391414">
              <a:spcBef>
                <a:spcPts val="2800"/>
              </a:spcBef>
              <a:defRPr sz="2144"/>
            </a:pPr>
            <a:r>
              <a:t>Over 1,000 employees, over 500 vehicles, and almost 15,000 points of sale direct coverage all across Iraq</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General Trade &amp; FMCG Distribution"/>
          <p:cNvSpPr txBox="1">
            <a:spLocks noGrp="1"/>
          </p:cNvSpPr>
          <p:nvPr>
            <p:ph type="title"/>
          </p:nvPr>
        </p:nvSpPr>
        <p:spPr>
          <a:xfrm>
            <a:off x="952500" y="501120"/>
            <a:ext cx="11099800" cy="1359960"/>
          </a:xfrm>
          <a:prstGeom prst="rect">
            <a:avLst/>
          </a:prstGeom>
        </p:spPr>
        <p:txBody>
          <a:bodyPr/>
          <a:lstStyle>
            <a:lvl1pPr>
              <a:defRPr sz="5200"/>
            </a:lvl1pPr>
          </a:lstStyle>
          <a:p>
            <a:r>
              <a:t>General Trade &amp; FMCG Distribution</a:t>
            </a:r>
          </a:p>
        </p:txBody>
      </p:sp>
      <p:pic>
        <p:nvPicPr>
          <p:cNvPr id="132" name="QMITC.png" descr="QMITC.png"/>
          <p:cNvPicPr>
            <a:picLocks noChangeAspect="1"/>
          </p:cNvPicPr>
          <p:nvPr/>
        </p:nvPicPr>
        <p:blipFill>
          <a:blip r:embed="rId2">
            <a:extLst/>
          </a:blip>
          <a:stretch>
            <a:fillRect/>
          </a:stretch>
        </p:blipFill>
        <p:spPr>
          <a:xfrm>
            <a:off x="912415" y="1984275"/>
            <a:ext cx="7239001" cy="1524001"/>
          </a:xfrm>
          <a:prstGeom prst="rect">
            <a:avLst/>
          </a:prstGeom>
          <a:ln w="12700">
            <a:miter lim="400000"/>
          </a:ln>
        </p:spPr>
      </p:pic>
      <p:pic>
        <p:nvPicPr>
          <p:cNvPr id="133" name="QMGT.png" descr="QMGT.png"/>
          <p:cNvPicPr>
            <a:picLocks noChangeAspect="1"/>
          </p:cNvPicPr>
          <p:nvPr/>
        </p:nvPicPr>
        <p:blipFill>
          <a:blip r:embed="rId3">
            <a:extLst/>
          </a:blip>
          <a:stretch>
            <a:fillRect/>
          </a:stretch>
        </p:blipFill>
        <p:spPr>
          <a:xfrm>
            <a:off x="917575" y="3631472"/>
            <a:ext cx="8699500" cy="1511301"/>
          </a:xfrm>
          <a:prstGeom prst="rect">
            <a:avLst/>
          </a:prstGeom>
          <a:ln w="12700">
            <a:miter lim="400000"/>
          </a:ln>
        </p:spPr>
      </p:pic>
      <p:pic>
        <p:nvPicPr>
          <p:cNvPr id="134" name="Kul Shai.png" descr="Kul Shai.png"/>
          <p:cNvPicPr>
            <a:picLocks noChangeAspect="1"/>
          </p:cNvPicPr>
          <p:nvPr/>
        </p:nvPicPr>
        <p:blipFill>
          <a:blip r:embed="rId4">
            <a:extLst/>
          </a:blip>
          <a:stretch>
            <a:fillRect/>
          </a:stretch>
        </p:blipFill>
        <p:spPr>
          <a:xfrm>
            <a:off x="925115" y="5265969"/>
            <a:ext cx="7213601" cy="1511301"/>
          </a:xfrm>
          <a:prstGeom prst="rect">
            <a:avLst/>
          </a:prstGeom>
          <a:ln w="12700">
            <a:miter lim="400000"/>
          </a:ln>
        </p:spPr>
      </p:pic>
      <p:pic>
        <p:nvPicPr>
          <p:cNvPr id="135" name="Gulf Key logo.png" descr="Gulf Key logo.png"/>
          <p:cNvPicPr>
            <a:picLocks noChangeAspect="1"/>
          </p:cNvPicPr>
          <p:nvPr/>
        </p:nvPicPr>
        <p:blipFill>
          <a:blip r:embed="rId5">
            <a:extLst/>
          </a:blip>
          <a:stretch>
            <a:fillRect/>
          </a:stretch>
        </p:blipFill>
        <p:spPr>
          <a:xfrm>
            <a:off x="9024238" y="5581134"/>
            <a:ext cx="3152212" cy="3779031"/>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Pharmaceutical Distribution"/>
          <p:cNvSpPr txBox="1">
            <a:spLocks noGrp="1"/>
          </p:cNvSpPr>
          <p:nvPr>
            <p:ph type="title"/>
          </p:nvPr>
        </p:nvSpPr>
        <p:spPr>
          <a:prstGeom prst="rect">
            <a:avLst/>
          </a:prstGeom>
        </p:spPr>
        <p:txBody>
          <a:bodyPr/>
          <a:lstStyle>
            <a:lvl1pPr defTabSz="490727">
              <a:defRPr sz="6719"/>
            </a:lvl1pPr>
          </a:lstStyle>
          <a:p>
            <a:r>
              <a:t>Pharmaceutical Distribution</a:t>
            </a:r>
          </a:p>
        </p:txBody>
      </p:sp>
      <p:sp>
        <p:nvSpPr>
          <p:cNvPr id="138" name="We have two pharmaceutical Distribution companies in Iraq:…"/>
          <p:cNvSpPr txBox="1">
            <a:spLocks noGrp="1"/>
          </p:cNvSpPr>
          <p:nvPr>
            <p:ph type="body" idx="1"/>
          </p:nvPr>
        </p:nvSpPr>
        <p:spPr>
          <a:prstGeom prst="rect">
            <a:avLst/>
          </a:prstGeom>
        </p:spPr>
        <p:txBody>
          <a:bodyPr/>
          <a:lstStyle/>
          <a:p>
            <a:r>
              <a:t>We have two pharmaceutical Distribution companies in Iraq:</a:t>
            </a:r>
          </a:p>
          <a:p>
            <a:pPr lvl="1"/>
            <a:r>
              <a:t>Al-Hatim Scientific Bureau</a:t>
            </a:r>
          </a:p>
          <a:p>
            <a:pPr lvl="1"/>
            <a:r>
              <a:t>Al-Qimma Al-Masseyeh Scientific Bureau</a:t>
            </a:r>
          </a:p>
          <a:p>
            <a:r>
              <a:t>Together they employ around 100 employees, they represent 4 major pharma production companies, and they cover over than 2000 pharmacies and Drugstores across Iraq</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Pharmaceutical Distribution"/>
          <p:cNvSpPr txBox="1">
            <a:spLocks noGrp="1"/>
          </p:cNvSpPr>
          <p:nvPr>
            <p:ph type="title" idx="4294967295"/>
          </p:nvPr>
        </p:nvSpPr>
        <p:spPr>
          <a:prstGeom prst="rect">
            <a:avLst/>
          </a:prstGeom>
        </p:spPr>
        <p:txBody>
          <a:bodyPr/>
          <a:lstStyle>
            <a:lvl1pPr defTabSz="490727">
              <a:defRPr sz="6719"/>
            </a:lvl1pPr>
          </a:lstStyle>
          <a:p>
            <a:r>
              <a:t>Pharmaceutical Distribution</a:t>
            </a:r>
          </a:p>
        </p:txBody>
      </p:sp>
      <p:pic>
        <p:nvPicPr>
          <p:cNvPr id="141" name="QMSBA.png" descr="QMSBA.png"/>
          <p:cNvPicPr>
            <a:picLocks noChangeAspect="1"/>
          </p:cNvPicPr>
          <p:nvPr/>
        </p:nvPicPr>
        <p:blipFill>
          <a:blip r:embed="rId2">
            <a:extLst/>
          </a:blip>
          <a:stretch>
            <a:fillRect/>
          </a:stretch>
        </p:blipFill>
        <p:spPr>
          <a:xfrm>
            <a:off x="1806280" y="2552862"/>
            <a:ext cx="9801893" cy="2206331"/>
          </a:xfrm>
          <a:prstGeom prst="rect">
            <a:avLst/>
          </a:prstGeom>
          <a:ln w="12700">
            <a:miter lim="400000"/>
          </a:ln>
        </p:spPr>
      </p:pic>
      <p:pic>
        <p:nvPicPr>
          <p:cNvPr id="142" name="Hatim.png" descr="Hatim.png"/>
          <p:cNvPicPr>
            <a:picLocks noChangeAspect="1"/>
          </p:cNvPicPr>
          <p:nvPr/>
        </p:nvPicPr>
        <p:blipFill>
          <a:blip r:embed="rId3">
            <a:extLst/>
          </a:blip>
          <a:stretch>
            <a:fillRect/>
          </a:stretch>
        </p:blipFill>
        <p:spPr>
          <a:xfrm>
            <a:off x="1814314" y="4899055"/>
            <a:ext cx="8098072" cy="2129157"/>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Manufacturing"/>
          <p:cNvSpPr txBox="1">
            <a:spLocks noGrp="1"/>
          </p:cNvSpPr>
          <p:nvPr>
            <p:ph type="title"/>
          </p:nvPr>
        </p:nvSpPr>
        <p:spPr>
          <a:prstGeom prst="rect">
            <a:avLst/>
          </a:prstGeom>
        </p:spPr>
        <p:txBody>
          <a:bodyPr/>
          <a:lstStyle/>
          <a:p>
            <a:r>
              <a:t>Manufacturing</a:t>
            </a:r>
          </a:p>
        </p:txBody>
      </p:sp>
      <p:sp>
        <p:nvSpPr>
          <p:cNvPr id="145" name="We have investments in the following Companies:…"/>
          <p:cNvSpPr txBox="1">
            <a:spLocks noGrp="1"/>
          </p:cNvSpPr>
          <p:nvPr>
            <p:ph type="body" idx="1"/>
          </p:nvPr>
        </p:nvSpPr>
        <p:spPr>
          <a:xfrm>
            <a:off x="952499" y="2472266"/>
            <a:ext cx="11099801" cy="6286501"/>
          </a:xfrm>
          <a:prstGeom prst="rect">
            <a:avLst/>
          </a:prstGeom>
        </p:spPr>
        <p:txBody>
          <a:bodyPr/>
          <a:lstStyle/>
          <a:p>
            <a:r>
              <a:t>We have investments in the following Companies:</a:t>
            </a:r>
          </a:p>
          <a:p>
            <a:pPr lvl="1"/>
            <a:r>
              <a:t>EKAL Industrial, a detergent production facility based in Jordan</a:t>
            </a:r>
          </a:p>
          <a:p>
            <a:pPr lvl="1"/>
            <a:r>
              <a:t>Al-Meshraq Industrial owns and operates two production facilities for paper tissues under the name of Sanawbar in Syria and Iraq</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 name="EKAL.png" descr="EKAL.png"/>
          <p:cNvPicPr>
            <a:picLocks noChangeAspect="1"/>
          </p:cNvPicPr>
          <p:nvPr/>
        </p:nvPicPr>
        <p:blipFill>
          <a:blip r:embed="rId2">
            <a:extLst/>
          </a:blip>
          <a:stretch>
            <a:fillRect/>
          </a:stretch>
        </p:blipFill>
        <p:spPr>
          <a:xfrm>
            <a:off x="2208278" y="2640740"/>
            <a:ext cx="7777057" cy="1952400"/>
          </a:xfrm>
          <a:prstGeom prst="rect">
            <a:avLst/>
          </a:prstGeom>
          <a:ln w="12700">
            <a:miter lim="400000"/>
          </a:ln>
        </p:spPr>
      </p:pic>
      <p:pic>
        <p:nvPicPr>
          <p:cNvPr id="148" name="Meshraq.png" descr="Meshraq.png"/>
          <p:cNvPicPr>
            <a:picLocks noChangeAspect="1"/>
          </p:cNvPicPr>
          <p:nvPr/>
        </p:nvPicPr>
        <p:blipFill>
          <a:blip r:embed="rId3">
            <a:extLst/>
          </a:blip>
          <a:stretch>
            <a:fillRect/>
          </a:stretch>
        </p:blipFill>
        <p:spPr>
          <a:xfrm>
            <a:off x="2216679" y="4820879"/>
            <a:ext cx="8785796" cy="1952400"/>
          </a:xfrm>
          <a:prstGeom prst="rect">
            <a:avLst/>
          </a:prstGeom>
          <a:ln w="12700">
            <a:miter lim="400000"/>
          </a:ln>
        </p:spPr>
      </p:pic>
      <p:sp>
        <p:nvSpPr>
          <p:cNvPr id="149" name="Manufacturing"/>
          <p:cNvSpPr txBox="1">
            <a:spLocks noGrp="1"/>
          </p:cNvSpPr>
          <p:nvPr>
            <p:ph type="title" idx="4294967295"/>
          </p:nvPr>
        </p:nvSpPr>
        <p:spPr>
          <a:prstGeom prst="rect">
            <a:avLst/>
          </a:prstGeom>
        </p:spPr>
        <p:txBody>
          <a:bodyPr/>
          <a:lstStyle/>
          <a:p>
            <a:r>
              <a:t>Manufacturing</a:t>
            </a: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TotalTime>
  <Words>665</Words>
  <Application>Microsoft Macintosh PowerPoint</Application>
  <PresentationFormat>Custom</PresentationFormat>
  <Paragraphs>53</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Helvetica Light</vt:lpstr>
      <vt:lpstr>Helvetica Neue</vt:lpstr>
      <vt:lpstr>Helvetica Neue Light</vt:lpstr>
      <vt:lpstr>Helvetica Neue Medium</vt:lpstr>
      <vt:lpstr>Helvetica Neue Thin</vt:lpstr>
      <vt:lpstr>White</vt:lpstr>
      <vt:lpstr>Hakkak Investment Group</vt:lpstr>
      <vt:lpstr>Background</vt:lpstr>
      <vt:lpstr>PowerPoint Presentation</vt:lpstr>
      <vt:lpstr>General Trade &amp; FMCG Distribution</vt:lpstr>
      <vt:lpstr>General Trade &amp; FMCG Distribution</vt:lpstr>
      <vt:lpstr>Pharmaceutical Distribution</vt:lpstr>
      <vt:lpstr>Pharmaceutical Distribution</vt:lpstr>
      <vt:lpstr>Manufacturing</vt:lpstr>
      <vt:lpstr>Manufacturing</vt:lpstr>
      <vt:lpstr>Transportation (Air &amp; Land)</vt:lpstr>
      <vt:lpstr>Transportation (Air &amp; Land)</vt:lpstr>
      <vt:lpstr>Real Estate</vt:lpstr>
      <vt:lpstr>Real Estate</vt:lpstr>
      <vt:lpstr>Retail</vt:lpstr>
      <vt:lpstr>Le Monde du Chocolat</vt:lpstr>
      <vt:lpstr>Zepter</vt:lpstr>
      <vt:lpstr>Waffir Supermarket</vt:lpstr>
      <vt:lpstr>PowerPoint Presentation</vt:lpstr>
    </vt:vector>
  </TitlesOfParts>
  <LinksUpToDate>false</LinksUpToDate>
  <SharedDoc>false</SharedDoc>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Hakkak Investment Group</dc:title>
  <cp:lastModifiedBy>Mokhtar Dia</cp:lastModifiedBy>
  <cp:revision>2</cp:revision>
  <dcterms:modified xsi:type="dcterms:W3CDTF">2018-03-26T00:26:53Z</dcterms:modified>
</cp:coreProperties>
</file>